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68" r:id="rId6"/>
    <p:sldId id="269" r:id="rId7"/>
    <p:sldId id="272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67" d="100"/>
          <a:sy n="67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08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09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51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44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41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95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58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94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97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88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19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69BDE-CB26-4B65-B82A-5268310915C2}" type="datetimeFigureOut">
              <a:rPr lang="es-MX" smtClean="0"/>
              <a:t>21/03/2017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87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9912" y="0"/>
            <a:ext cx="53640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Académica:</a:t>
            </a:r>
            <a:endParaRPr lang="es-MX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Biología</a:t>
            </a:r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</a:t>
            </a:r>
            <a:r>
              <a:rPr lang="es-MX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s-MX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Aparato Digestivo</a:t>
            </a:r>
            <a:endParaRPr lang="es-MX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Profesor:</a:t>
            </a:r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Leticia Islas Vargas</a:t>
            </a:r>
          </a:p>
          <a:p>
            <a:pPr lvl="1"/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</a:t>
            </a:r>
            <a:r>
              <a:rPr lang="es-MX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s-MX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Julio- Diciembre 2016</a:t>
            </a:r>
            <a:endParaRPr lang="es-MX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19256" cy="1143000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Bibliografía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r>
              <a:rPr lang="fr-FR" dirty="0" smtClean="0"/>
              <a:t>Biología Avanzada</a:t>
            </a:r>
          </a:p>
          <a:p>
            <a:pPr>
              <a:lnSpc>
                <a:spcPct val="90000"/>
              </a:lnSpc>
              <a:buNone/>
            </a:pPr>
            <a:r>
              <a:rPr lang="fr-FR" dirty="0" smtClean="0"/>
              <a:t>María Eugenia Méndez Rosales</a:t>
            </a:r>
          </a:p>
          <a:p>
            <a:pPr>
              <a:lnSpc>
                <a:spcPct val="90000"/>
              </a:lnSpc>
              <a:buNone/>
            </a:pPr>
            <a:r>
              <a:rPr lang="fr-FR" dirty="0" smtClean="0"/>
              <a:t>Silvia Rosa María Padilla Montaño</a:t>
            </a:r>
          </a:p>
          <a:p>
            <a:pPr>
              <a:lnSpc>
                <a:spcPct val="90000"/>
              </a:lnSpc>
              <a:buNone/>
            </a:pPr>
            <a:r>
              <a:rPr lang="fr-FR" dirty="0" err="1" smtClean="0"/>
              <a:t>Jesús</a:t>
            </a:r>
            <a:r>
              <a:rPr lang="fr-FR" dirty="0" smtClean="0"/>
              <a:t> Ramón Rocha Ramirez.</a:t>
            </a:r>
          </a:p>
          <a:p>
            <a:pPr>
              <a:lnSpc>
                <a:spcPct val="90000"/>
              </a:lnSpc>
              <a:buNone/>
            </a:pPr>
            <a:r>
              <a:rPr lang="fr-FR" dirty="0" smtClean="0"/>
              <a:t>Book Mart México. Pag. 73-74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95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 </a:t>
            </a:r>
            <a:r>
              <a:rPr lang="fr-F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Aparato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Digestivo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 rIns="72000">
            <a:normAutofit fontScale="850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Resumen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s-MX" sz="2100" dirty="0" smtClean="0"/>
              <a:t>La </a:t>
            </a:r>
            <a:r>
              <a:rPr lang="es-MX" sz="2100" dirty="0"/>
              <a:t>nutrición es una función de los seres vivos, que incluye acciones como ingestión de los alimentos, masticación de los mismos, insalivación, deglución, digestión, absorción y excreción. Por lo que , resulta fundamental el conocimiento de la anatomía y fisiología del aparato digestivo. </a:t>
            </a:r>
            <a:endParaRPr lang="es-MX" sz="21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es-MX" sz="2100" dirty="0" smtClean="0"/>
              <a:t> </a:t>
            </a:r>
            <a:endParaRPr lang="es-MX" sz="2100" dirty="0"/>
          </a:p>
          <a:p>
            <a:pPr marL="0" indent="0">
              <a:lnSpc>
                <a:spcPct val="90000"/>
              </a:lnSpc>
              <a:buNone/>
            </a:pP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Palabras clave: </a:t>
            </a:r>
            <a:r>
              <a:rPr lang="es-MX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Nutrición</a:t>
            </a:r>
            <a:r>
              <a:rPr lang="fr-F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fr-F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digestión</a:t>
            </a:r>
            <a:r>
              <a:rPr lang="fr-F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fr-F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órganos</a:t>
            </a:r>
            <a:endParaRPr lang="fr-F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fr-FR" dirty="0"/>
          </a:p>
          <a:p>
            <a:pPr algn="ctr">
              <a:lnSpc>
                <a:spcPct val="90000"/>
              </a:lnSpc>
              <a:buNone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Abstract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90000"/>
              </a:lnSpc>
              <a:buNone/>
            </a:pPr>
            <a:r>
              <a:rPr lang="en-CA" sz="2100" dirty="0" smtClean="0"/>
              <a:t>Nutrition faith is a function of living things , including actions such as indigestion food,</a:t>
            </a:r>
          </a:p>
          <a:p>
            <a:pPr algn="just">
              <a:lnSpc>
                <a:spcPct val="90000"/>
              </a:lnSpc>
              <a:buNone/>
            </a:pPr>
            <a:r>
              <a:rPr lang="en-CA" sz="2100" dirty="0" smtClean="0"/>
              <a:t>chewing thereof , insalivation , swallowing , digestion , absorption and excretion. So</a:t>
            </a:r>
          </a:p>
          <a:p>
            <a:pPr algn="just">
              <a:lnSpc>
                <a:spcPct val="90000"/>
              </a:lnSpc>
              <a:buNone/>
            </a:pPr>
            <a:r>
              <a:rPr lang="en-CA" sz="2100" dirty="0" smtClean="0"/>
              <a:t>the knowledge of anatomy and physiology of the digestive system is essential.</a:t>
            </a:r>
          </a:p>
          <a:p>
            <a:pPr algn="just">
              <a:lnSpc>
                <a:spcPct val="90000"/>
              </a:lnSpc>
              <a:buNone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Keywords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Nutrition, digestion, 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organs</a:t>
            </a:r>
            <a:endParaRPr lang="fr-FR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19256" cy="1008112"/>
          </a:xfrm>
        </p:spPr>
        <p:txBody>
          <a:bodyPr>
            <a:normAutofit fontScale="90000"/>
          </a:bodyPr>
          <a:lstStyle/>
          <a:p>
            <a:pPr marL="0" indent="0" algn="l" fontAlgn="auto">
              <a:spcAft>
                <a:spcPts val="0"/>
              </a:spcAft>
              <a:defRPr/>
            </a:pPr>
            <a:r>
              <a:rPr lang="es-MX" sz="3600" dirty="0"/>
              <a:t>Conjunto de órganos capacitados para realizar los procesos de:</a:t>
            </a:r>
            <a:br>
              <a:rPr lang="es-MX" sz="3600" dirty="0"/>
            </a:br>
            <a:r>
              <a:rPr lang="es-MX" sz="1200" dirty="0"/>
              <a:t/>
            </a:r>
            <a:br>
              <a:rPr lang="es-MX" sz="1200" dirty="0"/>
            </a:b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/>
          </a:bodyPr>
          <a:lstStyle/>
          <a:p>
            <a:r>
              <a:rPr lang="es-MX" dirty="0" smtClean="0"/>
              <a:t>Ingestión</a:t>
            </a:r>
          </a:p>
          <a:p>
            <a:r>
              <a:rPr lang="es-MX" dirty="0" smtClean="0"/>
              <a:t>Digestión</a:t>
            </a:r>
          </a:p>
          <a:p>
            <a:r>
              <a:rPr lang="es-MX" dirty="0" smtClean="0"/>
              <a:t>Absorción</a:t>
            </a:r>
          </a:p>
          <a:p>
            <a:r>
              <a:rPr lang="es-MX" dirty="0" smtClean="0"/>
              <a:t>Egestión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1"/>
            <a:ext cx="3679701" cy="384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55576" y="548680"/>
            <a:ext cx="3924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/>
              <a:t>Aparato digestivo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12102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3106688" cy="422920"/>
          </a:xfrm>
        </p:spPr>
        <p:txBody>
          <a:bodyPr>
            <a:noAutofit/>
          </a:bodyPr>
          <a:lstStyle/>
          <a:p>
            <a:r>
              <a:rPr lang="es-MX" sz="4000" b="1" dirty="0" smtClean="0"/>
              <a:t>Boca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4037128" cy="47853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dirty="0" smtClean="0"/>
              <a:t>-</a:t>
            </a:r>
            <a:r>
              <a:rPr lang="es-MX" dirty="0" smtClean="0"/>
              <a:t>Inicia la trituración.</a:t>
            </a:r>
          </a:p>
          <a:p>
            <a:pPr algn="just">
              <a:lnSpc>
                <a:spcPct val="90000"/>
              </a:lnSpc>
              <a:buNone/>
            </a:pPr>
            <a:r>
              <a:rPr lang="es-MX" dirty="0" smtClean="0"/>
              <a:t>-El alimento se mezcla con la saliva con la participación de dientes y lengua.</a:t>
            </a:r>
          </a:p>
          <a:p>
            <a:pPr algn="just">
              <a:lnSpc>
                <a:spcPct val="90000"/>
              </a:lnSpc>
              <a:buNone/>
            </a:pPr>
            <a:r>
              <a:rPr lang="es-MX" dirty="0" smtClean="0"/>
              <a:t>-Este se transforma en una masa blanda llamada </a:t>
            </a:r>
            <a:r>
              <a:rPr lang="es-MX" b="1" dirty="0" smtClean="0"/>
              <a:t>bolo alimenticio.</a:t>
            </a:r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48261"/>
            <a:ext cx="470920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6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3466728" cy="1143000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Esófago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3898776" cy="413732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fr-FR" dirty="0" smtClean="0"/>
              <a:t>     Es un </a:t>
            </a:r>
            <a:r>
              <a:rPr lang="fr-FR" dirty="0" err="1" smtClean="0"/>
              <a:t>tubo</a:t>
            </a:r>
            <a:r>
              <a:rPr lang="fr-FR" dirty="0" smtClean="0"/>
              <a:t> </a:t>
            </a:r>
            <a:r>
              <a:rPr lang="fr-FR" dirty="0" err="1" smtClean="0"/>
              <a:t>muscular</a:t>
            </a:r>
            <a:r>
              <a:rPr lang="fr-FR" dirty="0" smtClean="0"/>
              <a:t> que impulsa el </a:t>
            </a:r>
            <a:r>
              <a:rPr lang="fr-FR" dirty="0" err="1" smtClean="0"/>
              <a:t>alimento</a:t>
            </a:r>
            <a:r>
              <a:rPr lang="fr-FR" dirty="0" smtClean="0"/>
              <a:t> </a:t>
            </a:r>
            <a:r>
              <a:rPr lang="fr-FR" dirty="0" err="1" smtClean="0"/>
              <a:t>procesado</a:t>
            </a:r>
            <a:r>
              <a:rPr lang="fr-FR" dirty="0" smtClean="0"/>
              <a:t> o </a:t>
            </a:r>
            <a:r>
              <a:rPr lang="fr-FR" dirty="0" err="1" smtClean="0"/>
              <a:t>bolo</a:t>
            </a:r>
            <a:r>
              <a:rPr lang="fr-FR" dirty="0" smtClean="0"/>
              <a:t> </a:t>
            </a:r>
            <a:r>
              <a:rPr lang="fr-FR" dirty="0" err="1" smtClean="0"/>
              <a:t>alimenticio</a:t>
            </a:r>
            <a:r>
              <a:rPr lang="fr-FR" dirty="0" smtClean="0"/>
              <a:t> </a:t>
            </a:r>
            <a:r>
              <a:rPr lang="fr-FR" dirty="0" err="1" smtClean="0"/>
              <a:t>desde</a:t>
            </a:r>
            <a:r>
              <a:rPr lang="fr-FR" dirty="0" smtClean="0"/>
              <a:t> la </a:t>
            </a:r>
            <a:r>
              <a:rPr lang="fr-FR" dirty="0" err="1" smtClean="0"/>
              <a:t>boca</a:t>
            </a:r>
            <a:r>
              <a:rPr lang="fr-FR" dirty="0" smtClean="0"/>
              <a:t> </a:t>
            </a:r>
            <a:r>
              <a:rPr lang="fr-FR" dirty="0" err="1" smtClean="0"/>
              <a:t>hasta</a:t>
            </a:r>
            <a:r>
              <a:rPr lang="fr-FR" dirty="0" smtClean="0"/>
              <a:t> el </a:t>
            </a:r>
            <a:r>
              <a:rPr lang="fr-FR" dirty="0" err="1" smtClean="0"/>
              <a:t>estómago</a:t>
            </a:r>
            <a:r>
              <a:rPr lang="fr-FR" dirty="0" smtClean="0"/>
              <a:t>.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pic>
        <p:nvPicPr>
          <p:cNvPr id="6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67125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2962672" cy="1368152"/>
          </a:xfrm>
        </p:spPr>
        <p:txBody>
          <a:bodyPr>
            <a:noAutofit/>
          </a:bodyPr>
          <a:lstStyle/>
          <a:p>
            <a:r>
              <a:rPr lang="es-MX" sz="4000" dirty="0" smtClean="0"/>
              <a:t/>
            </a:r>
            <a:br>
              <a:rPr lang="es-MX" sz="4000" dirty="0" smtClean="0"/>
            </a:br>
            <a:r>
              <a:rPr lang="es-MX" sz="4000" b="1" dirty="0" smtClean="0"/>
              <a:t>Estómago</a:t>
            </a:r>
            <a:r>
              <a:rPr lang="es-MX" sz="5400" dirty="0" smtClean="0"/>
              <a:t/>
            </a:r>
            <a:br>
              <a:rPr lang="es-MX" sz="5400" dirty="0" smtClean="0"/>
            </a:br>
            <a:endParaRPr lang="es-MX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4186808" cy="456937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fr-FR" dirty="0" err="1" smtClean="0"/>
              <a:t>Tiene</a:t>
            </a:r>
            <a:r>
              <a:rPr lang="fr-FR" dirty="0" smtClean="0"/>
              <a:t> </a:t>
            </a:r>
            <a:r>
              <a:rPr lang="fr-FR" dirty="0" err="1" smtClean="0"/>
              <a:t>como</a:t>
            </a:r>
            <a:r>
              <a:rPr lang="fr-FR" dirty="0" smtClean="0"/>
              <a:t> </a:t>
            </a:r>
            <a:r>
              <a:rPr lang="fr-FR" dirty="0" err="1" smtClean="0"/>
              <a:t>funciones</a:t>
            </a:r>
            <a:r>
              <a:rPr lang="fr-FR" dirty="0" smtClean="0"/>
              <a:t> principales:</a:t>
            </a:r>
          </a:p>
          <a:p>
            <a:pPr algn="just">
              <a:lnSpc>
                <a:spcPct val="90000"/>
              </a:lnSpc>
              <a:buNone/>
            </a:pPr>
            <a:r>
              <a:rPr lang="fr-FR" dirty="0" err="1" smtClean="0"/>
              <a:t>Almacenamiento</a:t>
            </a:r>
            <a:r>
              <a:rPr lang="fr-FR" dirty="0" smtClean="0"/>
              <a:t> de los </a:t>
            </a:r>
            <a:r>
              <a:rPr lang="fr-FR" dirty="0" err="1" smtClean="0"/>
              <a:t>alimentos</a:t>
            </a:r>
            <a:r>
              <a:rPr lang="fr-FR" dirty="0" smtClean="0"/>
              <a:t>.</a:t>
            </a:r>
          </a:p>
          <a:p>
            <a:pPr algn="just">
              <a:lnSpc>
                <a:spcPct val="90000"/>
              </a:lnSpc>
              <a:buNone/>
            </a:pPr>
            <a:r>
              <a:rPr lang="fr-FR" dirty="0" err="1" smtClean="0"/>
              <a:t>Digestión</a:t>
            </a:r>
            <a:r>
              <a:rPr lang="fr-FR" dirty="0" smtClean="0"/>
              <a:t> </a:t>
            </a:r>
            <a:r>
              <a:rPr lang="fr-FR" dirty="0" err="1" smtClean="0"/>
              <a:t>mecánica</a:t>
            </a:r>
            <a:r>
              <a:rPr lang="fr-FR" dirty="0" smtClean="0"/>
              <a:t> (</a:t>
            </a:r>
            <a:r>
              <a:rPr lang="fr-FR" dirty="0" err="1" smtClean="0"/>
              <a:t>peristalsis</a:t>
            </a:r>
            <a:r>
              <a:rPr lang="fr-FR" dirty="0" smtClean="0"/>
              <a:t>).</a:t>
            </a:r>
          </a:p>
          <a:p>
            <a:pPr algn="just">
              <a:lnSpc>
                <a:spcPct val="90000"/>
              </a:lnSpc>
              <a:buNone/>
            </a:pPr>
            <a:r>
              <a:rPr lang="fr-FR" dirty="0" err="1" smtClean="0"/>
              <a:t>Digestión</a:t>
            </a:r>
            <a:r>
              <a:rPr lang="fr-FR" dirty="0" smtClean="0"/>
              <a:t> </a:t>
            </a:r>
            <a:r>
              <a:rPr lang="fr-FR" dirty="0" err="1" smtClean="0"/>
              <a:t>química</a:t>
            </a:r>
            <a:r>
              <a:rPr lang="fr-FR" dirty="0" smtClean="0"/>
              <a:t> ( </a:t>
            </a:r>
            <a:r>
              <a:rPr lang="fr-FR" dirty="0" err="1" smtClean="0"/>
              <a:t>acido</a:t>
            </a:r>
            <a:r>
              <a:rPr lang="fr-FR" dirty="0" smtClean="0"/>
              <a:t> </a:t>
            </a:r>
            <a:r>
              <a:rPr lang="fr-FR" dirty="0" err="1" smtClean="0"/>
              <a:t>clorhídrico</a:t>
            </a:r>
            <a:r>
              <a:rPr lang="fr-FR" dirty="0" smtClean="0"/>
              <a:t>).</a:t>
            </a:r>
          </a:p>
          <a:p>
            <a:pPr algn="just">
              <a:lnSpc>
                <a:spcPct val="90000"/>
              </a:lnSpc>
              <a:buNone/>
            </a:pPr>
            <a:r>
              <a:rPr lang="fr-FR" dirty="0" smtClean="0"/>
              <a:t>El </a:t>
            </a:r>
            <a:r>
              <a:rPr lang="fr-FR" dirty="0" err="1" smtClean="0"/>
              <a:t>bolo</a:t>
            </a:r>
            <a:r>
              <a:rPr lang="fr-FR" dirty="0" smtClean="0"/>
              <a:t> se transforma en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masa</a:t>
            </a:r>
            <a:r>
              <a:rPr lang="fr-FR" dirty="0" smtClean="0"/>
              <a:t> </a:t>
            </a:r>
            <a:r>
              <a:rPr lang="fr-FR" dirty="0" err="1" smtClean="0"/>
              <a:t>semilíquida</a:t>
            </a:r>
            <a:r>
              <a:rPr lang="fr-FR" dirty="0" smtClean="0"/>
              <a:t> </a:t>
            </a:r>
            <a:r>
              <a:rPr lang="fr-FR" dirty="0" err="1" smtClean="0"/>
              <a:t>llamada</a:t>
            </a:r>
            <a:r>
              <a:rPr lang="fr-FR" dirty="0" smtClean="0"/>
              <a:t> </a:t>
            </a:r>
            <a:r>
              <a:rPr lang="fr-FR" dirty="0" err="1" smtClean="0"/>
              <a:t>quimo</a:t>
            </a:r>
            <a:r>
              <a:rPr lang="fr-FR" dirty="0" smtClean="0"/>
              <a:t>.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pic>
        <p:nvPicPr>
          <p:cNvPr id="5" name="Picture 2" descr="http://4.bp.blogspot.com/_lpdoAZr3sW8/Sbx9WaMUkcI/AAAAAAAAAA4/_5f75HisyrU/s320/Estoma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12" y="692696"/>
            <a:ext cx="3821535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3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01824"/>
            <a:ext cx="324036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Intestino delgado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3682752" cy="413732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fr-FR" dirty="0" smtClean="0"/>
              <a:t>-Se </a:t>
            </a:r>
            <a:r>
              <a:rPr lang="fr-FR" dirty="0" err="1" smtClean="0"/>
              <a:t>completa</a:t>
            </a:r>
            <a:r>
              <a:rPr lang="fr-FR" dirty="0" smtClean="0"/>
              <a:t> el </a:t>
            </a:r>
            <a:r>
              <a:rPr lang="fr-FR" dirty="0" err="1" smtClean="0"/>
              <a:t>proceso</a:t>
            </a:r>
            <a:r>
              <a:rPr lang="fr-FR" dirty="0" smtClean="0"/>
              <a:t> de la </a:t>
            </a:r>
            <a:r>
              <a:rPr lang="fr-FR" dirty="0" err="1" smtClean="0"/>
              <a:t>digestión</a:t>
            </a:r>
            <a:r>
              <a:rPr lang="fr-FR" dirty="0" smtClean="0"/>
              <a:t>.</a:t>
            </a:r>
          </a:p>
          <a:p>
            <a:pPr algn="just">
              <a:lnSpc>
                <a:spcPct val="90000"/>
              </a:lnSpc>
              <a:buNone/>
            </a:pPr>
            <a:r>
              <a:rPr lang="fr-FR" dirty="0" smtClean="0"/>
              <a:t>-Es el </a:t>
            </a:r>
            <a:r>
              <a:rPr lang="fr-FR" dirty="0" err="1" smtClean="0"/>
              <a:t>lugar</a:t>
            </a:r>
            <a:r>
              <a:rPr lang="fr-FR" dirty="0" smtClean="0"/>
              <a:t> </a:t>
            </a:r>
            <a:r>
              <a:rPr lang="fr-FR" dirty="0" err="1" smtClean="0"/>
              <a:t>donde</a:t>
            </a:r>
            <a:r>
              <a:rPr lang="fr-FR" dirty="0" smtClean="0"/>
              <a:t> se </a:t>
            </a:r>
            <a:r>
              <a:rPr lang="fr-FR" dirty="0" err="1" smtClean="0"/>
              <a:t>lleva</a:t>
            </a:r>
            <a:r>
              <a:rPr lang="fr-FR" dirty="0" smtClean="0"/>
              <a:t> a </a:t>
            </a:r>
            <a:r>
              <a:rPr lang="fr-FR" dirty="0" err="1" smtClean="0"/>
              <a:t>cabo</a:t>
            </a:r>
            <a:r>
              <a:rPr lang="fr-FR" dirty="0" smtClean="0"/>
              <a:t> la </a:t>
            </a:r>
            <a:r>
              <a:rPr lang="fr-FR" dirty="0" err="1" smtClean="0"/>
              <a:t>absorción</a:t>
            </a:r>
            <a:r>
              <a:rPr lang="fr-FR" dirty="0" smtClean="0"/>
              <a:t> de </a:t>
            </a:r>
            <a:r>
              <a:rPr lang="fr-FR" dirty="0" err="1" smtClean="0"/>
              <a:t>nitrientes</a:t>
            </a:r>
            <a:r>
              <a:rPr lang="fr-FR" dirty="0" smtClean="0"/>
              <a:t> </a:t>
            </a:r>
            <a:r>
              <a:rPr lang="fr-FR" dirty="0" err="1" smtClean="0"/>
              <a:t>por</a:t>
            </a:r>
            <a:r>
              <a:rPr lang="fr-FR" dirty="0" smtClean="0"/>
              <a:t> el </a:t>
            </a:r>
            <a:r>
              <a:rPr lang="fr-FR" dirty="0" err="1" smtClean="0"/>
              <a:t>sistema</a:t>
            </a:r>
            <a:r>
              <a:rPr lang="fr-FR" dirty="0" smtClean="0"/>
              <a:t> </a:t>
            </a:r>
            <a:r>
              <a:rPr lang="fr-FR" dirty="0" err="1" smtClean="0"/>
              <a:t>circulatorio</a:t>
            </a:r>
            <a:r>
              <a:rPr lang="fr-FR" dirty="0" smtClean="0"/>
              <a:t>.</a:t>
            </a:r>
          </a:p>
          <a:p>
            <a:pPr algn="just">
              <a:lnSpc>
                <a:spcPct val="90000"/>
              </a:lnSpc>
              <a:buNone/>
            </a:pPr>
            <a:r>
              <a:rPr lang="fr-FR" dirty="0" smtClean="0"/>
              <a:t>-Se </a:t>
            </a:r>
            <a:r>
              <a:rPr lang="fr-FR" dirty="0" err="1" smtClean="0"/>
              <a:t>divide</a:t>
            </a:r>
            <a:r>
              <a:rPr lang="fr-FR" dirty="0" smtClean="0"/>
              <a:t> en </a:t>
            </a:r>
            <a:r>
              <a:rPr lang="fr-FR" dirty="0" err="1" smtClean="0"/>
              <a:t>tres</a:t>
            </a:r>
            <a:r>
              <a:rPr lang="fr-FR" dirty="0" smtClean="0"/>
              <a:t> </a:t>
            </a:r>
            <a:r>
              <a:rPr lang="fr-FR" dirty="0" err="1" smtClean="0"/>
              <a:t>regiones</a:t>
            </a:r>
            <a:r>
              <a:rPr lang="fr-FR" dirty="0" smtClean="0"/>
              <a:t>: </a:t>
            </a:r>
            <a:r>
              <a:rPr lang="fr-FR" dirty="0" err="1" smtClean="0"/>
              <a:t>duodeno</a:t>
            </a:r>
            <a:r>
              <a:rPr lang="fr-FR" dirty="0" smtClean="0"/>
              <a:t>, </a:t>
            </a:r>
            <a:r>
              <a:rPr lang="fr-FR" dirty="0" err="1" smtClean="0"/>
              <a:t>yeyuno</a:t>
            </a:r>
            <a:r>
              <a:rPr lang="fr-FR" dirty="0" smtClean="0"/>
              <a:t> e </a:t>
            </a:r>
            <a:r>
              <a:rPr lang="fr-FR" dirty="0" err="1" smtClean="0"/>
              <a:t>íleon</a:t>
            </a:r>
            <a:r>
              <a:rPr lang="fr-FR" dirty="0" smtClean="0"/>
              <a:t>.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graphicFrame>
        <p:nvGraphicFramePr>
          <p:cNvPr id="4" name="Object 1">
            <a:hlinkClick r:id="rId4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727060"/>
              </p:ext>
            </p:extLst>
          </p:nvPr>
        </p:nvGraphicFramePr>
        <p:xfrm>
          <a:off x="4283968" y="1124744"/>
          <a:ext cx="4609930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Imagen de mapa de bits" r:id="rId5" imgW="5495238" imgH="4904762" progId="Paint.Picture">
                  <p:embed/>
                </p:oleObj>
              </mc:Choice>
              <mc:Fallback>
                <p:oleObj name="Imagen de mapa de bits" r:id="rId5" imgW="5495238" imgH="49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124744"/>
                        <a:ext cx="4609930" cy="3888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5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2962672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Glándulas anexas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4690864" cy="413732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fr-FR" b="1" dirty="0" err="1" smtClean="0"/>
              <a:t>Hígado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Produce</a:t>
            </a:r>
            <a:r>
              <a:rPr lang="fr-FR" dirty="0" smtClean="0"/>
              <a:t> </a:t>
            </a:r>
            <a:r>
              <a:rPr lang="fr-FR" dirty="0" err="1" smtClean="0"/>
              <a:t>bilis</a:t>
            </a:r>
            <a:r>
              <a:rPr lang="fr-FR" dirty="0" smtClean="0"/>
              <a:t>, la </a:t>
            </a:r>
            <a:r>
              <a:rPr lang="fr-FR" dirty="0" err="1" smtClean="0"/>
              <a:t>cual</a:t>
            </a:r>
            <a:r>
              <a:rPr lang="fr-FR" dirty="0" smtClean="0"/>
              <a:t> se </a:t>
            </a:r>
            <a:r>
              <a:rPr lang="fr-FR" dirty="0" err="1" smtClean="0"/>
              <a:t>almacena</a:t>
            </a:r>
            <a:r>
              <a:rPr lang="fr-FR" dirty="0" smtClean="0"/>
              <a:t> en la </a:t>
            </a:r>
            <a:r>
              <a:rPr lang="fr-FR" dirty="0" err="1" smtClean="0"/>
              <a:t>vasícula</a:t>
            </a:r>
            <a:r>
              <a:rPr lang="fr-FR" dirty="0" smtClean="0"/>
              <a:t> </a:t>
            </a:r>
            <a:r>
              <a:rPr lang="fr-FR" dirty="0" err="1" smtClean="0"/>
              <a:t>biliar</a:t>
            </a:r>
            <a:r>
              <a:rPr lang="fr-FR" dirty="0" smtClean="0"/>
              <a:t> y se libera al </a:t>
            </a:r>
            <a:r>
              <a:rPr lang="fr-FR" dirty="0" err="1" smtClean="0"/>
              <a:t>intestino</a:t>
            </a:r>
            <a:r>
              <a:rPr lang="fr-FR" dirty="0" smtClean="0"/>
              <a:t> </a:t>
            </a:r>
            <a:r>
              <a:rPr lang="fr-FR" dirty="0" err="1" smtClean="0"/>
              <a:t>delgado</a:t>
            </a:r>
            <a:r>
              <a:rPr lang="fr-FR" dirty="0" smtClean="0"/>
              <a:t> para </a:t>
            </a:r>
            <a:r>
              <a:rPr lang="fr-FR" dirty="0" err="1" smtClean="0"/>
              <a:t>emulsificar</a:t>
            </a:r>
            <a:r>
              <a:rPr lang="fr-FR" dirty="0" smtClean="0"/>
              <a:t> las </a:t>
            </a:r>
            <a:r>
              <a:rPr lang="fr-FR" dirty="0" err="1" smtClean="0"/>
              <a:t>grasas</a:t>
            </a:r>
            <a:r>
              <a:rPr lang="fr-FR" dirty="0" smtClean="0"/>
              <a:t>.</a:t>
            </a:r>
          </a:p>
          <a:p>
            <a:pPr algn="just">
              <a:lnSpc>
                <a:spcPct val="90000"/>
              </a:lnSpc>
              <a:buNone/>
            </a:pPr>
            <a:r>
              <a:rPr lang="fr-FR" b="1" dirty="0" err="1" smtClean="0"/>
              <a:t>Páncreas</a:t>
            </a:r>
            <a:r>
              <a:rPr lang="fr-FR" b="1" dirty="0" smtClean="0"/>
              <a:t>: </a:t>
            </a:r>
            <a:r>
              <a:rPr lang="fr-FR" dirty="0" err="1" smtClean="0"/>
              <a:t>Secreta</a:t>
            </a:r>
            <a:r>
              <a:rPr lang="fr-FR" dirty="0" smtClean="0"/>
              <a:t> </a:t>
            </a:r>
            <a:r>
              <a:rPr lang="fr-FR" dirty="0" err="1" smtClean="0"/>
              <a:t>jugo</a:t>
            </a:r>
            <a:r>
              <a:rPr lang="fr-FR" dirty="0" smtClean="0"/>
              <a:t> </a:t>
            </a:r>
            <a:r>
              <a:rPr lang="fr-FR" dirty="0" err="1" smtClean="0"/>
              <a:t>pancreático</a:t>
            </a:r>
            <a:r>
              <a:rPr lang="fr-FR" dirty="0" smtClean="0"/>
              <a:t> que es </a:t>
            </a:r>
            <a:r>
              <a:rPr lang="fr-FR" dirty="0" err="1" smtClean="0"/>
              <a:t>liberado</a:t>
            </a:r>
            <a:r>
              <a:rPr lang="fr-FR" dirty="0" smtClean="0"/>
              <a:t> al </a:t>
            </a:r>
            <a:r>
              <a:rPr lang="fr-FR" dirty="0" err="1" smtClean="0"/>
              <a:t>intestino</a:t>
            </a:r>
            <a:r>
              <a:rPr lang="fr-FR" dirty="0" smtClean="0"/>
              <a:t> </a:t>
            </a:r>
            <a:r>
              <a:rPr lang="fr-FR" dirty="0" err="1" smtClean="0"/>
              <a:t>delgado</a:t>
            </a:r>
            <a:r>
              <a:rPr lang="fr-FR" dirty="0" smtClean="0"/>
              <a:t> para </a:t>
            </a:r>
            <a:r>
              <a:rPr lang="fr-FR" dirty="0" err="1" smtClean="0"/>
              <a:t>degradar</a:t>
            </a:r>
            <a:r>
              <a:rPr lang="fr-FR" dirty="0" smtClean="0"/>
              <a:t> </a:t>
            </a:r>
            <a:r>
              <a:rPr lang="fr-FR" dirty="0" err="1" smtClean="0"/>
              <a:t>lípidos</a:t>
            </a:r>
            <a:r>
              <a:rPr lang="fr-FR" dirty="0" smtClean="0"/>
              <a:t>, </a:t>
            </a:r>
            <a:r>
              <a:rPr lang="fr-FR" dirty="0" err="1" smtClean="0"/>
              <a:t>proteínas</a:t>
            </a:r>
            <a:r>
              <a:rPr lang="fr-FR" dirty="0" smtClean="0"/>
              <a:t> y </a:t>
            </a:r>
            <a:r>
              <a:rPr lang="fr-FR" dirty="0" err="1" smtClean="0"/>
              <a:t>desdoblar</a:t>
            </a:r>
            <a:r>
              <a:rPr lang="fr-FR" dirty="0" smtClean="0"/>
              <a:t> el </a:t>
            </a:r>
            <a:r>
              <a:rPr lang="fr-FR" dirty="0" err="1" smtClean="0"/>
              <a:t>almidón</a:t>
            </a:r>
            <a:r>
              <a:rPr lang="fr-FR" dirty="0" smtClean="0"/>
              <a:t>.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64781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9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85800"/>
            <a:ext cx="4186808" cy="1143000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Intestino grueso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844824"/>
            <a:ext cx="4824536" cy="428133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es-MX" dirty="0" smtClean="0"/>
              <a:t>Se divide en tres porciones: colon, recto y ano. Tiene tres funciones principales: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s-MX" dirty="0" smtClean="0"/>
              <a:t>Absorber agua y sales minerales.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s-MX" dirty="0" smtClean="0"/>
              <a:t>Producir vitaminas.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s-MX" dirty="0" smtClean="0"/>
              <a:t>Desechar los residuos en forma de heces.</a:t>
            </a:r>
          </a:p>
          <a:p>
            <a:pPr>
              <a:lnSpc>
                <a:spcPct val="90000"/>
              </a:lnSpc>
              <a:buNone/>
            </a:pPr>
            <a:endParaRPr lang="es-MX" dirty="0" smtClean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pic>
        <p:nvPicPr>
          <p:cNvPr id="4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406794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3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377</Words>
  <Application>Microsoft Office PowerPoint</Application>
  <PresentationFormat>Presentación en pantalla (4:3)</PresentationFormat>
  <Paragraphs>131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Tema de Office</vt:lpstr>
      <vt:lpstr>Imagen de mapa de bits</vt:lpstr>
      <vt:lpstr>Presentación de PowerPoint</vt:lpstr>
      <vt:lpstr>Tema: Aparato Digestivo </vt:lpstr>
      <vt:lpstr>Conjunto de órganos capacitados para realizar los procesos de:  </vt:lpstr>
      <vt:lpstr>Boca</vt:lpstr>
      <vt:lpstr>Esófago</vt:lpstr>
      <vt:lpstr> Estómago </vt:lpstr>
      <vt:lpstr>Intestino delgado</vt:lpstr>
      <vt:lpstr>Glándulas anexas</vt:lpstr>
      <vt:lpstr>Intestino grueso</vt:lpstr>
      <vt:lpstr>Bibliografía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webdesign1</dc:creator>
  <cp:lastModifiedBy>Administrador</cp:lastModifiedBy>
  <cp:revision>52</cp:revision>
  <dcterms:created xsi:type="dcterms:W3CDTF">2014-07-09T15:06:15Z</dcterms:created>
  <dcterms:modified xsi:type="dcterms:W3CDTF">2017-03-21T17:47:49Z</dcterms:modified>
</cp:coreProperties>
</file>